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
      <p:font typeface="Average"/>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10.png>
</file>

<file path=ppt/media/image11.png>
</file>

<file path=ppt/media/image12.png>
</file>

<file path=ppt/media/image13.png>
</file>

<file path=ppt/media/image2.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8193fdefd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8193fdefd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8193fdefd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8193fdefd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7.jpg"/><Relationship Id="rId4" Type="http://schemas.openxmlformats.org/officeDocument/2006/relationships/image" Target="../media/image5.jpg"/><Relationship Id="rId5" Type="http://schemas.openxmlformats.org/officeDocument/2006/relationships/image" Target="../media/image6.jpg"/><Relationship Id="rId6" Type="http://schemas.openxmlformats.org/officeDocument/2006/relationships/image" Target="../media/image4.jpg"/><Relationship Id="rId7"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xml"/><Relationship Id="rId4" Type="http://schemas.openxmlformats.org/officeDocument/2006/relationships/slide" Target="/ppt/slides/slide7.xml"/><Relationship Id="rId5" Type="http://schemas.openxmlformats.org/officeDocument/2006/relationships/slide" Target="/ppt/slides/slide5.xml"/><Relationship Id="rId6" Type="http://schemas.openxmlformats.org/officeDocument/2006/relationships/slide" Target="/ppt/slides/slide8.xml"/><Relationship Id="rId7" Type="http://schemas.openxmlformats.org/officeDocument/2006/relationships/slide" Target="/ppt/slides/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Fall Monitor</a:t>
            </a:r>
            <a:r>
              <a:rPr lang="en-GB"/>
              <a:t> Presentation</a:t>
            </a:r>
            <a:endParaRPr/>
          </a:p>
        </p:txBody>
      </p:sp>
      <p:sp>
        <p:nvSpPr>
          <p:cNvPr id="229" name="Google Shape;229;p17"/>
          <p:cNvSpPr txBox="1"/>
          <p:nvPr>
            <p:ph idx="1" type="subTitle"/>
          </p:nvPr>
        </p:nvSpPr>
        <p:spPr>
          <a:xfrm>
            <a:off x="6783875" y="3830075"/>
            <a:ext cx="2160600" cy="112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100"/>
              <a:t>Ardienne Salas - 100655557</a:t>
            </a:r>
            <a:endParaRPr sz="1100"/>
          </a:p>
          <a:p>
            <a:pPr indent="0" lvl="0" marL="0" rtl="0" algn="l">
              <a:lnSpc>
                <a:spcPct val="100000"/>
              </a:lnSpc>
              <a:spcBef>
                <a:spcPts val="1600"/>
              </a:spcBef>
              <a:spcAft>
                <a:spcPts val="0"/>
              </a:spcAft>
              <a:buNone/>
            </a:pPr>
            <a:r>
              <a:rPr lang="en-GB" sz="1100"/>
              <a:t>Jackson Landry - 100302201</a:t>
            </a:r>
            <a:endParaRPr sz="1100"/>
          </a:p>
          <a:p>
            <a:pPr indent="0" lvl="0" marL="0" rtl="0" algn="l">
              <a:lnSpc>
                <a:spcPct val="100000"/>
              </a:lnSpc>
              <a:spcBef>
                <a:spcPts val="1600"/>
              </a:spcBef>
              <a:spcAft>
                <a:spcPts val="1600"/>
              </a:spcAft>
              <a:buNone/>
            </a:pPr>
            <a:r>
              <a:rPr lang="en-GB" sz="1100"/>
              <a:t>Kaamran Minhas - 100593277</a:t>
            </a:r>
            <a:endParaRPr sz="1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Gantt Chart</a:t>
            </a:r>
            <a:endParaRPr/>
          </a:p>
        </p:txBody>
      </p:sp>
      <p:pic>
        <p:nvPicPr>
          <p:cNvPr id="304" name="Google Shape;304;p26"/>
          <p:cNvPicPr preferRelativeResize="0"/>
          <p:nvPr/>
        </p:nvPicPr>
        <p:blipFill>
          <a:blip r:embed="rId3">
            <a:alphaModFix/>
          </a:blip>
          <a:stretch>
            <a:fillRect/>
          </a:stretch>
        </p:blipFill>
        <p:spPr>
          <a:xfrm>
            <a:off x="767963" y="1307850"/>
            <a:ext cx="7608079" cy="3530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27"/>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10" name="Google Shape;310;p27"/>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latin typeface="Arial"/>
                <a:ea typeface="Arial"/>
                <a:cs typeface="Arial"/>
                <a:sym typeface="Arial"/>
              </a:rPr>
              <a:t>Questions?</a:t>
            </a:r>
            <a:endParaRPr/>
          </a:p>
        </p:txBody>
      </p:sp>
      <p:grpSp>
        <p:nvGrpSpPr>
          <p:cNvPr id="311" name="Google Shape;311;p27"/>
          <p:cNvGrpSpPr/>
          <p:nvPr/>
        </p:nvGrpSpPr>
        <p:grpSpPr>
          <a:xfrm>
            <a:off x="4066820" y="1553491"/>
            <a:ext cx="3159984" cy="2439109"/>
            <a:chOff x="3553042" y="1657806"/>
            <a:chExt cx="3461100" cy="2671532"/>
          </a:xfrm>
        </p:grpSpPr>
        <p:sp>
          <p:nvSpPr>
            <p:cNvPr id="312" name="Google Shape;312;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0" name="Google Shape;320;p27"/>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21" name="Google Shape;321;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27"/>
          <p:cNvGrpSpPr/>
          <p:nvPr/>
        </p:nvGrpSpPr>
        <p:grpSpPr>
          <a:xfrm>
            <a:off x="6762480" y="2546254"/>
            <a:ext cx="1024386" cy="1522884"/>
            <a:chOff x="6505573" y="2745170"/>
            <a:chExt cx="1122000" cy="1668000"/>
          </a:xfrm>
        </p:grpSpPr>
        <p:sp>
          <p:nvSpPr>
            <p:cNvPr id="323" name="Google Shape;323;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7" name="Google Shape;327;p27"/>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28" name="Google Shape;328;p27"/>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27"/>
          <p:cNvGrpSpPr/>
          <p:nvPr/>
        </p:nvGrpSpPr>
        <p:grpSpPr>
          <a:xfrm>
            <a:off x="6405845" y="3121897"/>
            <a:ext cx="520684" cy="1036470"/>
            <a:chOff x="9543736" y="4486132"/>
            <a:chExt cx="570300" cy="1135235"/>
          </a:xfrm>
        </p:grpSpPr>
        <p:sp>
          <p:nvSpPr>
            <p:cNvPr id="330" name="Google Shape;330;p2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4" name="Google Shape;334;p27"/>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35" name="Google Shape;335;p27"/>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 name="Google Shape;336;p27"/>
          <p:cNvGrpSpPr/>
          <p:nvPr/>
        </p:nvGrpSpPr>
        <p:grpSpPr>
          <a:xfrm>
            <a:off x="7564804" y="3443361"/>
            <a:ext cx="455496" cy="692277"/>
            <a:chOff x="7384375" y="3728000"/>
            <a:chExt cx="498900" cy="758244"/>
          </a:xfrm>
        </p:grpSpPr>
        <p:sp>
          <p:nvSpPr>
            <p:cNvPr id="337" name="Google Shape;337;p2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27"/>
          <p:cNvGrpSpPr/>
          <p:nvPr/>
        </p:nvGrpSpPr>
        <p:grpSpPr>
          <a:xfrm>
            <a:off x="7564836" y="3561758"/>
            <a:ext cx="478081" cy="462776"/>
            <a:chOff x="7384385" y="3857442"/>
            <a:chExt cx="523637" cy="506874"/>
          </a:xfrm>
        </p:grpSpPr>
        <p:sp>
          <p:nvSpPr>
            <p:cNvPr id="342" name="Google Shape;342;p2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27"/>
            <p:cNvGrpSpPr/>
            <p:nvPr/>
          </p:nvGrpSpPr>
          <p:grpSpPr>
            <a:xfrm>
              <a:off x="7384385" y="3857442"/>
              <a:ext cx="523637" cy="498900"/>
              <a:chOff x="7384385" y="3857442"/>
              <a:chExt cx="523637" cy="498900"/>
            </a:xfrm>
          </p:grpSpPr>
          <p:sp>
            <p:nvSpPr>
              <p:cNvPr id="344" name="Google Shape;344;p2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46" name="Google Shape;346;p27"/>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47" name="Google Shape;347;p27"/>
          <p:cNvGrpSpPr/>
          <p:nvPr/>
        </p:nvGrpSpPr>
        <p:grpSpPr>
          <a:xfrm>
            <a:off x="8110843" y="3443361"/>
            <a:ext cx="435785" cy="692277"/>
            <a:chOff x="7982421" y="3727763"/>
            <a:chExt cx="477311" cy="758244"/>
          </a:xfrm>
        </p:grpSpPr>
        <p:sp>
          <p:nvSpPr>
            <p:cNvPr id="348" name="Google Shape;348;p2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6" name="Google Shape;356;p27"/>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235" name="Google Shape;235;p18"/>
          <p:cNvSpPr txBox="1"/>
          <p:nvPr/>
        </p:nvSpPr>
        <p:spPr>
          <a:xfrm>
            <a:off x="1294300" y="218420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uFill>
                  <a:noFill/>
                </a:uFill>
                <a:latin typeface="Montserrat"/>
                <a:ea typeface="Montserrat"/>
                <a:cs typeface="Montserrat"/>
                <a:sym typeface="Montserrat"/>
                <a:hlinkClick/>
              </a:rPr>
              <a:t>Introducing: </a:t>
            </a:r>
            <a:r>
              <a:rPr lang="en-GB" sz="1800">
                <a:solidFill>
                  <a:srgbClr val="CACACA"/>
                </a:solidFill>
                <a:latin typeface="Average"/>
                <a:ea typeface="Average"/>
                <a:cs typeface="Average"/>
                <a:sym typeface="Average"/>
              </a:rPr>
              <a:t>The Fall Monitor</a:t>
            </a:r>
            <a:endParaRPr sz="1800">
              <a:solidFill>
                <a:srgbClr val="CACACA"/>
              </a:solidFill>
              <a:latin typeface="Average"/>
              <a:ea typeface="Average"/>
              <a:cs typeface="Average"/>
              <a:sym typeface="Average"/>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rPr>
              <a:t>Target audience</a:t>
            </a:r>
            <a:endParaRPr sz="1800">
              <a:solidFill>
                <a:srgbClr val="CACACA"/>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6"/>
              </a:rPr>
              <a:t>Market trends</a:t>
            </a:r>
            <a:endParaRPr sz="1800">
              <a:solidFill>
                <a:srgbClr val="CACACA"/>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7"/>
              </a:rPr>
              <a:t>Cycle diagram</a:t>
            </a:r>
            <a:endParaRPr sz="1800">
              <a:solidFill>
                <a:srgbClr val="CACACA"/>
              </a:solidFill>
              <a:latin typeface="Average"/>
              <a:ea typeface="Average"/>
              <a:cs typeface="Average"/>
              <a:sym typeface="Average"/>
            </a:endParaRPr>
          </a:p>
        </p:txBody>
      </p:sp>
      <p:sp>
        <p:nvSpPr>
          <p:cNvPr id="241" name="Google Shape;241;p1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42" name="Google Shape;242;p18"/>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3" name="Google Shape;243;p18"/>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49" name="Google Shape;249;p19"/>
          <p:cNvSpPr txBox="1"/>
          <p:nvPr>
            <p:ph idx="1" type="body"/>
          </p:nvPr>
        </p:nvSpPr>
        <p:spPr>
          <a:xfrm>
            <a:off x="1297500" y="1567550"/>
            <a:ext cx="7038900" cy="2911200"/>
          </a:xfrm>
          <a:prstGeom prst="rect">
            <a:avLst/>
          </a:prstGeom>
          <a:noFill/>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Char char="-"/>
            </a:pPr>
            <a:r>
              <a:rPr lang="en-GB" sz="1200">
                <a:solidFill>
                  <a:srgbClr val="FFFFFF"/>
                </a:solidFill>
                <a:latin typeface="Arial"/>
                <a:ea typeface="Arial"/>
                <a:cs typeface="Arial"/>
                <a:sym typeface="Arial"/>
              </a:rPr>
              <a:t>Currently, the government is searching for a fall monitor system that aims to lessen the number of casualties that occurred from falling for seniors (aged 65+)</a:t>
            </a:r>
            <a:endParaRPr sz="1200">
              <a:solidFill>
                <a:srgbClr val="FFFFFF"/>
              </a:solidFill>
              <a:latin typeface="Arial"/>
              <a:ea typeface="Arial"/>
              <a:cs typeface="Arial"/>
              <a:sym typeface="Arial"/>
            </a:endParaRPr>
          </a:p>
          <a:p>
            <a:pPr indent="-304800" lvl="0" marL="457200" rtl="0" algn="l">
              <a:spcBef>
                <a:spcPts val="0"/>
              </a:spcBef>
              <a:spcAft>
                <a:spcPts val="0"/>
              </a:spcAft>
              <a:buClr>
                <a:srgbClr val="FFFFFF"/>
              </a:buClr>
              <a:buSzPts val="1200"/>
              <a:buFont typeface="Arial"/>
              <a:buChar char="-"/>
            </a:pPr>
            <a:r>
              <a:rPr lang="en-GB" sz="1200">
                <a:solidFill>
                  <a:srgbClr val="FFFFFF"/>
                </a:solidFill>
                <a:latin typeface="Arial"/>
                <a:ea typeface="Arial"/>
                <a:cs typeface="Arial"/>
                <a:sym typeface="Arial"/>
              </a:rPr>
              <a:t>The appliance must be able to detect when its user has fallen down and to contact necessary emergency services if required.</a:t>
            </a:r>
            <a:endParaRPr sz="1200">
              <a:solidFill>
                <a:srgbClr val="FFFFFF"/>
              </a:solidFill>
              <a:latin typeface="Arial"/>
              <a:ea typeface="Arial"/>
              <a:cs typeface="Arial"/>
              <a:sym typeface="Arial"/>
            </a:endParaRPr>
          </a:p>
          <a:p>
            <a:pPr indent="-304800" lvl="0" marL="457200" rtl="0" algn="l">
              <a:spcBef>
                <a:spcPts val="0"/>
              </a:spcBef>
              <a:spcAft>
                <a:spcPts val="0"/>
              </a:spcAft>
              <a:buClr>
                <a:srgbClr val="FFFFFF"/>
              </a:buClr>
              <a:buSzPts val="1200"/>
              <a:buFont typeface="Arial"/>
              <a:buChar char="-"/>
            </a:pPr>
            <a:r>
              <a:rPr lang="en-GB" sz="1200">
                <a:solidFill>
                  <a:srgbClr val="FFFFFF"/>
                </a:solidFill>
                <a:latin typeface="Arial"/>
                <a:ea typeface="Arial"/>
                <a:cs typeface="Arial"/>
                <a:sym typeface="Arial"/>
              </a:rPr>
              <a:t>When a fall is detected and the user does not respond within a given time frame, the product should alert an agent who will then contact emergency services and provide the users medical information, precise location, and the time of the fall.</a:t>
            </a:r>
            <a:endParaRPr sz="1200">
              <a:solidFill>
                <a:srgbClr val="FFFFF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5" name="Google Shape;255;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6" name="Google Shape;256;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device must be able to accurately detect when a user has taken a serious fall. The use of gyroscopes and accelerometers will allow for the device to determine serious falls from less serious ones.</a:t>
            </a:r>
            <a:endParaRPr>
              <a:solidFill>
                <a:srgbClr val="FFFFFF"/>
              </a:solidFill>
            </a:endParaRPr>
          </a:p>
        </p:txBody>
      </p:sp>
      <p:sp>
        <p:nvSpPr>
          <p:cNvPr id="257" name="Google Shape;257;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8" name="Google Shape;258;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device must contact an agent in a time no more than 30 seconds after the fall has occured to ensure a timely response from emergency services.</a:t>
            </a:r>
            <a:endParaRPr>
              <a:solidFill>
                <a:srgbClr val="FFFFFF"/>
              </a:solidFill>
            </a:endParaRPr>
          </a:p>
        </p:txBody>
      </p:sp>
      <p:sp>
        <p:nvSpPr>
          <p:cNvPr id="259" name="Google Shape;259;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0" name="Google Shape;260;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Battery life of the device must be a minimum of 24 hours before it must be charged so that the user is not in danger of having their device dying frequently.</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21"/>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Target </a:t>
            </a:r>
            <a:r>
              <a:rPr lang="en-GB"/>
              <a:t>audience</a:t>
            </a:r>
            <a:endParaRPr/>
          </a:p>
        </p:txBody>
      </p:sp>
      <p:sp>
        <p:nvSpPr>
          <p:cNvPr id="266" name="Google Shape;266;p21"/>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The target audience for the product is seniors who are more at risk for life threatening falls. Ideally the product will be offered either for free through insurance or at a reduced rate to people who are considered more at risk for serious falls.</a:t>
            </a:r>
            <a:endParaRPr/>
          </a:p>
        </p:txBody>
      </p:sp>
      <p:pic>
        <p:nvPicPr>
          <p:cNvPr descr="offset_comp_267026.jpg" id="267" name="Google Shape;267;p21"/>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68" name="Google Shape;268;p21"/>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69" name="Google Shape;269;p21"/>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70" name="Google Shape;270;p21"/>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Risks</a:t>
            </a:r>
            <a:endParaRPr/>
          </a:p>
        </p:txBody>
      </p:sp>
      <p:sp>
        <p:nvSpPr>
          <p:cNvPr id="276" name="Google Shape;276;p22"/>
          <p:cNvSpPr txBox="1"/>
          <p:nvPr>
            <p:ph idx="1" type="body"/>
          </p:nvPr>
        </p:nvSpPr>
        <p:spPr>
          <a:xfrm>
            <a:off x="1211775" y="1147450"/>
            <a:ext cx="3798900" cy="339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rgbClr val="FFFFFF"/>
                </a:solidFill>
                <a:latin typeface="Arial"/>
                <a:ea typeface="Arial"/>
                <a:cs typeface="Arial"/>
                <a:sym typeface="Arial"/>
              </a:rPr>
              <a:t>Lack of effort from the employees</a:t>
            </a:r>
            <a:r>
              <a:rPr lang="en-GB" sz="1100">
                <a:solidFill>
                  <a:srgbClr val="FFFFFF"/>
                </a:solidFill>
                <a:latin typeface="Arial"/>
                <a:ea typeface="Arial"/>
                <a:cs typeface="Arial"/>
                <a:sym typeface="Arial"/>
              </a:rPr>
              <a:t> which can result in a lack of productivity and a delayed release of the product. The counter measure we will implement for this will be increasing the strictness in the hiring process in order to find the best possible employees for each respective position. The interview and hiring process will involve high intensity programming situations where the applicants will be tested to ensure they are prepared for the job.</a:t>
            </a:r>
            <a:endParaRPr sz="1100">
              <a:solidFill>
                <a:srgbClr val="FFFFFF"/>
              </a:solidFill>
              <a:latin typeface="Arial"/>
              <a:ea typeface="Arial"/>
              <a:cs typeface="Arial"/>
              <a:sym typeface="Arial"/>
            </a:endParaRPr>
          </a:p>
          <a:p>
            <a:pPr indent="0" lvl="0" marL="0" rtl="0" algn="l">
              <a:spcBef>
                <a:spcPts val="0"/>
              </a:spcBef>
              <a:spcAft>
                <a:spcPts val="0"/>
              </a:spcAft>
              <a:buNone/>
            </a:pPr>
            <a:r>
              <a:t/>
            </a:r>
            <a:endParaRPr sz="1100">
              <a:solidFill>
                <a:srgbClr val="FFFFFF"/>
              </a:solidFill>
              <a:latin typeface="Arial"/>
              <a:ea typeface="Arial"/>
              <a:cs typeface="Arial"/>
              <a:sym typeface="Arial"/>
            </a:endParaRPr>
          </a:p>
          <a:p>
            <a:pPr indent="0" lvl="0" marL="0" rtl="0" algn="l">
              <a:spcBef>
                <a:spcPts val="0"/>
              </a:spcBef>
              <a:spcAft>
                <a:spcPts val="0"/>
              </a:spcAft>
              <a:buNone/>
            </a:pPr>
            <a:r>
              <a:rPr b="1" lang="en-GB" sz="1100">
                <a:solidFill>
                  <a:srgbClr val="FFFFFF"/>
                </a:solidFill>
                <a:latin typeface="Arial"/>
                <a:ea typeface="Arial"/>
                <a:cs typeface="Arial"/>
                <a:sym typeface="Arial"/>
              </a:rPr>
              <a:t>The customer may not be satisfied with the final product</a:t>
            </a:r>
            <a:r>
              <a:rPr lang="en-GB" sz="1100">
                <a:solidFill>
                  <a:srgbClr val="FFFFFF"/>
                </a:solidFill>
                <a:latin typeface="Arial"/>
                <a:ea typeface="Arial"/>
                <a:cs typeface="Arial"/>
                <a:sym typeface="Arial"/>
              </a:rPr>
              <a:t>. The counter measure we will implement for this will be to hold an open beta during the user testing portion of our development process. After this we will collect feedback from the users and re-analyse the scope of the project to ensure that it fits the user’s wants and needs.</a:t>
            </a:r>
            <a:endParaRPr sz="1100">
              <a:solidFill>
                <a:srgbClr val="FFFFFF"/>
              </a:solidFill>
              <a:latin typeface="Arial"/>
              <a:ea typeface="Arial"/>
              <a:cs typeface="Arial"/>
              <a:sym typeface="Arial"/>
            </a:endParaRPr>
          </a:p>
        </p:txBody>
      </p:sp>
      <p:pic>
        <p:nvPicPr>
          <p:cNvPr descr="offset_comp_267026.jpg" id="277" name="Google Shape;277;p22"/>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78" name="Google Shape;278;p22"/>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79" name="Google Shape;279;p22"/>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80" name="Google Shape;280;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Objectives and Measures of Success</a:t>
            </a:r>
            <a:endParaRPr/>
          </a:p>
        </p:txBody>
      </p:sp>
      <p:sp>
        <p:nvSpPr>
          <p:cNvPr id="286" name="Google Shape;286;p23"/>
          <p:cNvSpPr txBox="1"/>
          <p:nvPr>
            <p:ph idx="1" type="body"/>
          </p:nvPr>
        </p:nvSpPr>
        <p:spPr>
          <a:xfrm>
            <a:off x="3289700" y="1097675"/>
            <a:ext cx="5046900" cy="22365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Deliver a working product within the given time frame.  This will be successful if we can produce working software in 3 months, and full production finished within 9 months.</a:t>
            </a:r>
            <a:endParaRPr/>
          </a:p>
          <a:p>
            <a:pPr indent="-311150" lvl="0" marL="457200" rtl="0" algn="l">
              <a:spcBef>
                <a:spcPts val="0"/>
              </a:spcBef>
              <a:spcAft>
                <a:spcPts val="0"/>
              </a:spcAft>
              <a:buSzPts val="1300"/>
              <a:buChar char="-"/>
            </a:pPr>
            <a:r>
              <a:rPr lang="en-GB"/>
              <a:t>A website should be created alongside the product for user registration. The website should be finished on the 9 month timeline of the project.</a:t>
            </a:r>
            <a:endParaRPr/>
          </a:p>
          <a:p>
            <a:pPr indent="-311150" lvl="0" marL="457200" rtl="0" algn="l">
              <a:spcBef>
                <a:spcPts val="0"/>
              </a:spcBef>
              <a:spcAft>
                <a:spcPts val="0"/>
              </a:spcAft>
              <a:buSzPts val="1300"/>
              <a:buChar char="-"/>
            </a:pPr>
            <a:r>
              <a:rPr lang="en-GB"/>
              <a:t>The device will be considered a success if we are able to sell upwards of 10000 units within the first year of release.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Activity Diagram</a:t>
            </a:r>
            <a:endParaRPr/>
          </a:p>
        </p:txBody>
      </p:sp>
      <p:pic>
        <p:nvPicPr>
          <p:cNvPr id="292" name="Google Shape;292;p24"/>
          <p:cNvPicPr preferRelativeResize="0"/>
          <p:nvPr/>
        </p:nvPicPr>
        <p:blipFill>
          <a:blip r:embed="rId3">
            <a:alphaModFix/>
          </a:blip>
          <a:stretch>
            <a:fillRect/>
          </a:stretch>
        </p:blipFill>
        <p:spPr>
          <a:xfrm>
            <a:off x="1052550" y="1618600"/>
            <a:ext cx="7038899" cy="278623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Resources</a:t>
            </a:r>
            <a:endParaRPr/>
          </a:p>
        </p:txBody>
      </p:sp>
      <p:sp>
        <p:nvSpPr>
          <p:cNvPr id="298" name="Google Shape;298;p25"/>
          <p:cNvSpPr txBox="1"/>
          <p:nvPr>
            <p:ph idx="1" type="body"/>
          </p:nvPr>
        </p:nvSpPr>
        <p:spPr>
          <a:xfrm>
            <a:off x="1297500" y="978200"/>
            <a:ext cx="7038900" cy="411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a:t>Hardware:</a:t>
            </a:r>
            <a:endParaRPr/>
          </a:p>
          <a:p>
            <a:pPr indent="-311150" lvl="0" marL="457200" rtl="0" algn="l">
              <a:lnSpc>
                <a:spcPct val="100000"/>
              </a:lnSpc>
              <a:spcBef>
                <a:spcPts val="1600"/>
              </a:spcBef>
              <a:spcAft>
                <a:spcPts val="0"/>
              </a:spcAft>
              <a:buSzPts val="1300"/>
              <a:buChar char="-"/>
            </a:pPr>
            <a:r>
              <a:rPr lang="en-GB"/>
              <a:t>Gyroscope:  </a:t>
            </a:r>
            <a:r>
              <a:rPr lang="en-GB" sz="1200">
                <a:solidFill>
                  <a:srgbClr val="FFFFFF"/>
                </a:solidFill>
                <a:latin typeface="Arial"/>
                <a:ea typeface="Arial"/>
                <a:cs typeface="Arial"/>
                <a:sym typeface="Arial"/>
              </a:rPr>
              <a:t>The gyroscope is used to measure or maintain orientation or angular velocity. This means it will be efficient in sensing falls due to the rapid change in angular velocity and momentum.</a:t>
            </a:r>
            <a:endParaRPr sz="1200">
              <a:solidFill>
                <a:srgbClr val="FFFFFF"/>
              </a:solidFill>
              <a:latin typeface="Arial"/>
              <a:ea typeface="Arial"/>
              <a:cs typeface="Arial"/>
              <a:sym typeface="Arial"/>
            </a:endParaRPr>
          </a:p>
          <a:p>
            <a:pPr indent="-304800" lvl="0" marL="457200" rtl="0" algn="l">
              <a:lnSpc>
                <a:spcPct val="100000"/>
              </a:lnSpc>
              <a:spcBef>
                <a:spcPts val="0"/>
              </a:spcBef>
              <a:spcAft>
                <a:spcPts val="0"/>
              </a:spcAft>
              <a:buClr>
                <a:srgbClr val="FFFFFF"/>
              </a:buClr>
              <a:buSzPts val="1200"/>
              <a:buFont typeface="Arial"/>
              <a:buChar char="-"/>
            </a:pPr>
            <a:r>
              <a:rPr lang="en-GB" sz="1200">
                <a:solidFill>
                  <a:srgbClr val="FFFFFF"/>
                </a:solidFill>
                <a:latin typeface="Arial"/>
                <a:ea typeface="Arial"/>
                <a:cs typeface="Arial"/>
                <a:sym typeface="Arial"/>
              </a:rPr>
              <a:t>Accelerometer: An accelerometer measures changes in gravitational acceleration. Since the accelerometer can sense changes is gravitational acceleration, it is efficient in being able to detect a fall, due to the user’s change in acceleration.</a:t>
            </a:r>
            <a:endParaRPr sz="1200">
              <a:solidFill>
                <a:srgbClr val="FFFFFF"/>
              </a:solidFill>
              <a:latin typeface="Arial"/>
              <a:ea typeface="Arial"/>
              <a:cs typeface="Arial"/>
              <a:sym typeface="Arial"/>
            </a:endParaRPr>
          </a:p>
          <a:p>
            <a:pPr indent="0" lvl="0" marL="0" rtl="0" algn="l">
              <a:lnSpc>
                <a:spcPct val="100000"/>
              </a:lnSpc>
              <a:spcBef>
                <a:spcPts val="1600"/>
              </a:spcBef>
              <a:spcAft>
                <a:spcPts val="0"/>
              </a:spcAft>
              <a:buNone/>
            </a:pPr>
            <a:r>
              <a:rPr lang="en-GB" sz="1200">
                <a:solidFill>
                  <a:srgbClr val="FFFFFF"/>
                </a:solidFill>
                <a:latin typeface="Arial"/>
                <a:ea typeface="Arial"/>
                <a:cs typeface="Arial"/>
                <a:sym typeface="Arial"/>
              </a:rPr>
              <a:t>Software:</a:t>
            </a:r>
            <a:endParaRPr sz="1200">
              <a:solidFill>
                <a:srgbClr val="FFFFFF"/>
              </a:solidFill>
              <a:latin typeface="Arial"/>
              <a:ea typeface="Arial"/>
              <a:cs typeface="Arial"/>
              <a:sym typeface="Arial"/>
            </a:endParaRPr>
          </a:p>
          <a:p>
            <a:pPr indent="-304800" lvl="0" marL="457200" rtl="0" algn="l">
              <a:spcBef>
                <a:spcPts val="1600"/>
              </a:spcBef>
              <a:spcAft>
                <a:spcPts val="0"/>
              </a:spcAft>
              <a:buClr>
                <a:srgbClr val="FFFFFF"/>
              </a:buClr>
              <a:buSzPts val="1200"/>
              <a:buFont typeface="Arial"/>
              <a:buChar char="-"/>
            </a:pPr>
            <a:r>
              <a:rPr lang="en-GB" sz="1200">
                <a:solidFill>
                  <a:srgbClr val="FFFFFF"/>
                </a:solidFill>
                <a:latin typeface="Arial"/>
                <a:ea typeface="Arial"/>
                <a:cs typeface="Arial"/>
                <a:sym typeface="Arial"/>
              </a:rPr>
              <a:t>Online website for registration with the product. The website should include user registration and device information. For user registration, the user should input medical information as well as an emergency contact in case of a fall.</a:t>
            </a:r>
            <a:endParaRPr sz="1200">
              <a:solidFill>
                <a:srgbClr val="FFFFFF"/>
              </a:solidFill>
              <a:latin typeface="Arial"/>
              <a:ea typeface="Arial"/>
              <a:cs typeface="Arial"/>
              <a:sym typeface="Arial"/>
            </a:endParaRPr>
          </a:p>
          <a:p>
            <a:pPr indent="-304800" lvl="0" marL="457200" rtl="0" algn="l">
              <a:spcBef>
                <a:spcPts val="0"/>
              </a:spcBef>
              <a:spcAft>
                <a:spcPts val="0"/>
              </a:spcAft>
              <a:buClr>
                <a:srgbClr val="FFFFFF"/>
              </a:buClr>
              <a:buSzPts val="1200"/>
              <a:buFont typeface="Arial"/>
              <a:buChar char="-"/>
            </a:pPr>
            <a:r>
              <a:rPr lang="en-GB" sz="1200">
                <a:solidFill>
                  <a:srgbClr val="FFFFFF"/>
                </a:solidFill>
                <a:latin typeface="Arial"/>
                <a:ea typeface="Arial"/>
                <a:cs typeface="Arial"/>
                <a:sym typeface="Arial"/>
              </a:rPr>
              <a:t>Implement a cloud server which will be used to store the information of the users.</a:t>
            </a:r>
            <a:endParaRPr sz="1200">
              <a:solidFill>
                <a:srgbClr val="FFFFFF"/>
              </a:solidFill>
              <a:latin typeface="Arial"/>
              <a:ea typeface="Arial"/>
              <a:cs typeface="Arial"/>
              <a:sym typeface="Arial"/>
            </a:endParaRPr>
          </a:p>
          <a:p>
            <a:pPr indent="-304800" lvl="0" marL="457200" rtl="0" algn="l">
              <a:spcBef>
                <a:spcPts val="0"/>
              </a:spcBef>
              <a:spcAft>
                <a:spcPts val="0"/>
              </a:spcAft>
              <a:buClr>
                <a:srgbClr val="FFFFFF"/>
              </a:buClr>
              <a:buSzPts val="1200"/>
              <a:buFont typeface="Arial"/>
              <a:buChar char="-"/>
            </a:pPr>
            <a:r>
              <a:rPr lang="en-GB" sz="1200">
                <a:solidFill>
                  <a:srgbClr val="FFFFFF"/>
                </a:solidFill>
                <a:latin typeface="Arial"/>
                <a:ea typeface="Arial"/>
                <a:cs typeface="Arial"/>
                <a:sym typeface="Arial"/>
              </a:rPr>
              <a:t>The device will use Bluetooth to communicate between the sensor and communication module. Bluetooth will be used because it will allow for easier connection to other devices such as the mobile phone of the user. Using low energy Bluetooth will also allow for the battery to be optimized.</a:t>
            </a:r>
            <a:endParaRPr sz="1200">
              <a:solidFill>
                <a:srgbClr val="FFFFFF"/>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